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6" r:id="rId1"/>
  </p:sldMasterIdLst>
  <p:notesMasterIdLst>
    <p:notesMasterId r:id="rId10"/>
  </p:notesMasterIdLst>
  <p:handoutMasterIdLst>
    <p:handoutMasterId r:id="rId11"/>
  </p:handoutMasterIdLst>
  <p:sldIdLst>
    <p:sldId id="256" r:id="rId2"/>
    <p:sldId id="272" r:id="rId3"/>
    <p:sldId id="259" r:id="rId4"/>
    <p:sldId id="290" r:id="rId5"/>
    <p:sldId id="291" r:id="rId6"/>
    <p:sldId id="271" r:id="rId7"/>
    <p:sldId id="292" r:id="rId8"/>
    <p:sldId id="269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56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182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1AE457D-3A11-44B8-9ADD-1B704168174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A61175-7913-4DAE-BBD3-BB8CA4274DB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906E46-DB8B-46E4-82F4-5BB4AFAA7E4A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E69181-5DC2-4178-9912-11A5B1A4C14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2DAD2F-3172-41B9-A89F-55205F3E0F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5D3014-E881-4BEC-B3F7-575D9436F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3042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255A5D-208D-427F-A273-BD01811D6914}" type="datetimeFigureOut">
              <a:rPr lang="en-US" smtClean="0"/>
              <a:t>10/17/2020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97673E-4CEC-4C16-BB90-554F43A36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789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36186-92B7-447E-BDFF-9129ADA237B6}" type="datetime1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A0F0-1D62-4FDB-A121-3187D2513FE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6CA7927-15E7-4926-8BD3-8F60C61CD509}"/>
              </a:ext>
            </a:extLst>
          </p:cNvPr>
          <p:cNvGrpSpPr/>
          <p:nvPr userDrawn="1"/>
        </p:nvGrpSpPr>
        <p:grpSpPr>
          <a:xfrm>
            <a:off x="-8466" y="-8468"/>
            <a:ext cx="9171316" cy="6874935"/>
            <a:chOff x="-8466" y="-8468"/>
            <a:chExt cx="9171316" cy="6874935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1FC12ECA-0F91-4AE0-96C6-D6CA91914F7F}"/>
                </a:ext>
              </a:extLst>
            </p:cNvPr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3790D0D-D13C-4C79-8DE5-857E5C1620C3}"/>
                </a:ext>
              </a:extLst>
            </p:cNvPr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2538FB2B-CA95-4651-BEB7-FC3854ECE99A}"/>
                </a:ext>
              </a:extLst>
            </p:cNvPr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077912C-A2C1-4382-933E-1C6B2942CD2D}"/>
                </a:ext>
              </a:extLst>
            </p:cNvPr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17C0C31B-B9D6-41C4-9B5F-E064195C65B3}"/>
                </a:ext>
              </a:extLst>
            </p:cNvPr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3D54301E-52EB-4AF3-BBBB-CF90F854FD3F}"/>
                </a:ext>
              </a:extLst>
            </p:cNvPr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0ABC393-F726-40B1-BF61-C7EC5A21AA5C}"/>
                </a:ext>
              </a:extLst>
            </p:cNvPr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68EDC8AA-F783-40E9-8DC2-AAA42BC21ECA}"/>
                </a:ext>
              </a:extLst>
            </p:cNvPr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D25E83A3-4DB7-4921-AFDA-BEF70BDCF550}"/>
                </a:ext>
              </a:extLst>
            </p:cNvPr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Freeform 17">
              <a:extLst>
                <a:ext uri="{FF2B5EF4-FFF2-40B4-BE49-F238E27FC236}">
                  <a16:creationId xmlns:a16="http://schemas.microsoft.com/office/drawing/2014/main" id="{6F0A54A4-B090-44E7-AD11-AFED4F5335ED}"/>
                </a:ext>
              </a:extLst>
            </p:cNvPr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393969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6FDDE-C4EC-4ECF-9C66-3BAEF02092A7}" type="datetime1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A0F0-1D62-4FDB-A121-3187D2513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318487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6FDDE-C4EC-4ECF-9C66-3BAEF02092A7}" type="datetime1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A0F0-1D62-4FDB-A121-3187D2513FEB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00386797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6FDDE-C4EC-4ECF-9C66-3BAEF02092A7}" type="datetime1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A0F0-1D62-4FDB-A121-3187D2513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345623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6FDDE-C4EC-4ECF-9C66-3BAEF02092A7}" type="datetime1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A0F0-1D62-4FDB-A121-3187D2513FEB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43365290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6FDDE-C4EC-4ECF-9C66-3BAEF02092A7}" type="datetime1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A0F0-1D62-4FDB-A121-3187D2513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858518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67E6A-2A34-40A5-9009-4E90CFB11582}" type="datetime1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A0F0-1D62-4FDB-A121-3187D2513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95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33EB7-27E0-47BE-917D-B936F3E01687}" type="datetime1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A0F0-1D62-4FDB-A121-3187D2513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207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C52AA-5530-476D-AAD2-10BEB2B930AE}" type="datetime1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A0F0-1D62-4FDB-A121-3187D2513FE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800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42960-4ECC-421B-938D-2205683E2598}" type="datetime1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A0F0-1D62-4FDB-A121-3187D2513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089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5A9C0-6581-450F-96A0-3BCD53332AC3}" type="datetime1">
              <a:rPr lang="en-US" smtClean="0"/>
              <a:t>10/17/2020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A0F0-1D62-4FDB-A121-3187D2513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034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4D342-1BCD-49E0-8194-7FAE65611B0D}" type="datetime1">
              <a:rPr lang="en-US" smtClean="0"/>
              <a:t>10/17/2020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A0F0-1D62-4FDB-A121-3187D2513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51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757A6-2B9E-4807-983C-50C3D6DB6D00}" type="datetime1">
              <a:rPr lang="en-US" smtClean="0"/>
              <a:t>10/17/2020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A0F0-1D62-4FDB-A121-3187D2513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269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4AD30-F1E7-4D0F-A01D-F07F8A8110DD}" type="datetime1">
              <a:rPr lang="en-US" smtClean="0"/>
              <a:t>10/17/2020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A0F0-1D62-4FDB-A121-3187D2513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536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D509F-7536-4F4B-AFAD-38C19040C64A}" type="datetime1">
              <a:rPr lang="en-US" smtClean="0"/>
              <a:t>10/17/2020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A0F0-1D62-4FDB-A121-3187D2513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001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6D8C6-A843-4E27-81C0-22AE05D7A797}" type="datetime1">
              <a:rPr lang="en-US" smtClean="0"/>
              <a:t>10/17/2020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A0F0-1D62-4FDB-A121-3187D2513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15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46FDDE-C4EC-4ECF-9C66-3BAEF02092A7}" type="datetime1">
              <a:rPr lang="en-US" smtClean="0"/>
              <a:t>10/17/2020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D5DA0F0-1D62-4FDB-A121-3187D2513F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769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7" r:id="rId1"/>
    <p:sldLayoutId id="2147483858" r:id="rId2"/>
    <p:sldLayoutId id="2147483859" r:id="rId3"/>
    <p:sldLayoutId id="2147483860" r:id="rId4"/>
    <p:sldLayoutId id="2147483861" r:id="rId5"/>
    <p:sldLayoutId id="2147483862" r:id="rId6"/>
    <p:sldLayoutId id="2147483863" r:id="rId7"/>
    <p:sldLayoutId id="2147483864" r:id="rId8"/>
    <p:sldLayoutId id="2147483865" r:id="rId9"/>
    <p:sldLayoutId id="2147483866" r:id="rId10"/>
    <p:sldLayoutId id="2147483867" r:id="rId11"/>
    <p:sldLayoutId id="2147483868" r:id="rId12"/>
    <p:sldLayoutId id="2147483869" r:id="rId13"/>
    <p:sldLayoutId id="2147483870" r:id="rId14"/>
    <p:sldLayoutId id="2147483871" r:id="rId15"/>
    <p:sldLayoutId id="2147483872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7A6B5-F4A7-4083-9D7C-2A53629CA9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0300" y="1397000"/>
            <a:ext cx="5934530" cy="2653836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UCB Data Analytics Bootcamp Spring 2020 </a:t>
            </a:r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The Rise of the </a:t>
            </a:r>
            <a:br>
              <a:rPr lang="en-US" sz="3200" dirty="0"/>
            </a:br>
            <a:r>
              <a:rPr lang="en-US" sz="3200" dirty="0"/>
              <a:t>Electric Vehicle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6DE64A-FB52-42B6-AA86-675105323B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6898" y="4487159"/>
            <a:ext cx="6197932" cy="660573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/>
              <a:t>Team Captain Data Crunch</a:t>
            </a:r>
          </a:p>
          <a:p>
            <a:r>
              <a:rPr lang="en-US" dirty="0"/>
              <a:t>Allyson Chau, Craig Nowakowski, Raymond Garskovas, Varun Kaushik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DEFCC9-51E4-4400-8C35-D78151D7C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A0F0-1D62-4FDB-A121-3187D2513FEB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FEC1FC-B21B-403D-93D6-0FEA455F1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31" y="5335665"/>
            <a:ext cx="2913560" cy="15223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63253A-6949-4556-BE34-CB523C0C8D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10" r="14391" b="1"/>
          <a:stretch/>
        </p:blipFill>
        <p:spPr>
          <a:xfrm>
            <a:off x="1482039" y="2949515"/>
            <a:ext cx="1799611" cy="1349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036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BD7BEAC-4740-441A-8780-800B7EA768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33" t="9091" r="30432" b="3"/>
          <a:stretch/>
        </p:blipFill>
        <p:spPr>
          <a:xfrm>
            <a:off x="20" y="-1"/>
            <a:ext cx="404620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0CE5BC-D20B-4BE7-BB40-76090F035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5422" y="1678664"/>
            <a:ext cx="3511940" cy="293489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>
                <a:solidFill>
                  <a:srgbClr val="00B050"/>
                </a:solidFill>
              </a:rPr>
              <a:t>Agenda:</a:t>
            </a:r>
            <a:br>
              <a:rPr lang="en-US" sz="2000" dirty="0"/>
            </a:br>
            <a:br>
              <a:rPr lang="en-US" sz="2000" dirty="0"/>
            </a:br>
            <a:br>
              <a:rPr lang="en-US" sz="20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1. Project methodology</a:t>
            </a:r>
            <a:br>
              <a:rPr lang="en-US" sz="2000" dirty="0">
                <a:solidFill>
                  <a:schemeClr val="bg1">
                    <a:lumMod val="50000"/>
                  </a:schemeClr>
                </a:solidFill>
              </a:rPr>
            </a:br>
            <a:br>
              <a:rPr lang="en-US" sz="20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2. Data sources &amp; coding approach</a:t>
            </a:r>
            <a:br>
              <a:rPr lang="en-US" sz="2000" dirty="0">
                <a:solidFill>
                  <a:schemeClr val="bg1">
                    <a:lumMod val="50000"/>
                  </a:schemeClr>
                </a:solidFill>
              </a:rPr>
            </a:br>
            <a:br>
              <a:rPr lang="en-US" sz="20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3. Project findings and visualizations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09E7D-5DCD-4000-9CBD-44E656CCF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42997" y="6041362"/>
            <a:ext cx="5125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FD5DA0F0-1D62-4FDB-A121-3187D2513FEB}" type="slidenum">
              <a:rPr lang="en-US" smtClean="0"/>
              <a:pPr defTabSz="914400"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037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CE5BC-D20B-4BE7-BB40-76090F035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313" y="108284"/>
            <a:ext cx="6521129" cy="589547"/>
          </a:xfrm>
        </p:spPr>
        <p:txBody>
          <a:bodyPr anchor="ctr">
            <a:normAutofit/>
          </a:bodyPr>
          <a:lstStyle/>
          <a:p>
            <a:r>
              <a:rPr lang="en-US" sz="2300" dirty="0">
                <a:solidFill>
                  <a:srgbClr val="00B050"/>
                </a:solidFill>
              </a:rPr>
              <a:t>How US States Built Infrastructure to Enable EVs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A4C3C-C6B2-44C9-A438-FEF78E1D1D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725" y="1022685"/>
            <a:ext cx="7508147" cy="5101390"/>
          </a:xfrm>
        </p:spPr>
        <p:txBody>
          <a:bodyPr>
            <a:noAutofit/>
          </a:bodyPr>
          <a:lstStyle/>
          <a:p>
            <a:pPr marL="0" indent="0">
              <a:lnSpc>
                <a:spcPct val="90000"/>
              </a:lnSpc>
              <a:spcBef>
                <a:spcPts val="600"/>
              </a:spcBef>
              <a:buNone/>
            </a:pPr>
            <a:endParaRPr lang="en-US" sz="1200" b="1" i="1" dirty="0"/>
          </a:p>
          <a:p>
            <a:pPr marL="0" indent="0">
              <a:lnSpc>
                <a:spcPct val="90000"/>
              </a:lnSpc>
              <a:spcBef>
                <a:spcPts val="600"/>
              </a:spcBef>
              <a:buNone/>
            </a:pPr>
            <a:r>
              <a:rPr lang="en-US" sz="1600" b="1" i="1" dirty="0"/>
              <a:t>Rising Global Emissions Threaten Livelihoods across the World</a:t>
            </a:r>
            <a:r>
              <a:rPr lang="en-US" b="1" i="1" dirty="0"/>
              <a:t> </a:t>
            </a:r>
          </a:p>
          <a:p>
            <a:pPr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Global Temperatures (due to CO2 emissions) have risen by ~1.1 deg C from pre-industrial levels</a:t>
            </a:r>
          </a:p>
          <a:p>
            <a:pPr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Per Scientists, a further temperature rise &gt;1.5 deg C will have dire consequences</a:t>
            </a:r>
          </a:p>
          <a:p>
            <a:pPr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Recently, the United States exited the Paris Climate Agreement</a:t>
            </a:r>
          </a:p>
          <a:p>
            <a:pPr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0" indent="0">
              <a:lnSpc>
                <a:spcPct val="90000"/>
              </a:lnSpc>
              <a:spcBef>
                <a:spcPts val="600"/>
              </a:spcBef>
              <a:buNone/>
            </a:pPr>
            <a:r>
              <a:rPr lang="en-US" sz="1600" b="1" i="1" dirty="0"/>
              <a:t>Individual US States are Handling Climate Change with Various Methods</a:t>
            </a:r>
          </a:p>
          <a:p>
            <a:pPr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Incentivizing EV Infrastructure is a way of reducing/eliminating CO2 emissions</a:t>
            </a:r>
          </a:p>
          <a:p>
            <a:pPr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Some States are building stronger infrastructure than others to facilitate this transition</a:t>
            </a:r>
          </a:p>
          <a:p>
            <a:pPr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Presentation reviews current snapshot of each state in their journey</a:t>
            </a:r>
          </a:p>
          <a:p>
            <a:pPr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0" indent="0">
              <a:lnSpc>
                <a:spcPct val="90000"/>
              </a:lnSpc>
              <a:spcBef>
                <a:spcPts val="600"/>
              </a:spcBef>
              <a:buNone/>
            </a:pPr>
            <a:r>
              <a:rPr lang="en-US" sz="1600" b="1" i="1" dirty="0"/>
              <a:t>EV Sales/Infrastructure Expected to Grow in Coming Decades</a:t>
            </a:r>
          </a:p>
          <a:p>
            <a:pPr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Even in a hyper-polarized political environment, </a:t>
            </a:r>
            <a:r>
              <a:rPr lang="en-US" sz="1200" dirty="0" err="1"/>
              <a:t>Evs</a:t>
            </a:r>
            <a:r>
              <a:rPr lang="en-US" sz="1200" dirty="0"/>
              <a:t> maintain bipartisan support</a:t>
            </a:r>
          </a:p>
          <a:p>
            <a:pPr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Joe Biden supports deployment of 500k new charging stations by 2030 and restore EV tax credits</a:t>
            </a:r>
          </a:p>
          <a:p>
            <a:pPr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Donald Trump mentioned support for EVs and is committed to “Clean Air and Clean Water”</a:t>
            </a:r>
          </a:p>
          <a:p>
            <a:pPr marL="0" indent="0">
              <a:lnSpc>
                <a:spcPct val="90000"/>
              </a:lnSpc>
              <a:spcBef>
                <a:spcPts val="600"/>
              </a:spcBef>
              <a:buNone/>
            </a:pPr>
            <a:endParaRPr lang="en-US" sz="12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E1462D3-6500-4464-9A15-F7022BBA3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7120" y="6182876"/>
            <a:ext cx="51250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D5DA0F0-1D62-4FDB-A121-3187D2513FEB}" type="slidenum"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F426243D-6019-4A92-80AE-6B0BBDDAC0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159" b="27115"/>
          <a:stretch/>
        </p:blipFill>
        <p:spPr>
          <a:xfrm>
            <a:off x="1047419" y="6455331"/>
            <a:ext cx="1990001" cy="402669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C148661F-910E-4690-AF2A-660DAB8843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10" r="14391" b="1"/>
          <a:stretch/>
        </p:blipFill>
        <p:spPr>
          <a:xfrm>
            <a:off x="474007" y="6365438"/>
            <a:ext cx="573412" cy="43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543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CE5BC-D20B-4BE7-BB40-76090F035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313" y="108284"/>
            <a:ext cx="6521129" cy="589547"/>
          </a:xfrm>
        </p:spPr>
        <p:txBody>
          <a:bodyPr anchor="ctr">
            <a:norm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Data Life Cycle Review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E1462D3-6500-4464-9A15-F7022BBA3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7120" y="6182876"/>
            <a:ext cx="51250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FD5DA0F0-1D62-4FDB-A121-3187D2513FEB}" type="slidenum"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F426243D-6019-4A92-80AE-6B0BBDDAC0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159" b="27115"/>
          <a:stretch/>
        </p:blipFill>
        <p:spPr>
          <a:xfrm>
            <a:off x="1047419" y="6455331"/>
            <a:ext cx="1990001" cy="402669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C148661F-910E-4690-AF2A-660DAB8843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10" r="14391" b="1"/>
          <a:stretch/>
        </p:blipFill>
        <p:spPr>
          <a:xfrm>
            <a:off x="474007" y="6365438"/>
            <a:ext cx="573412" cy="430059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D9F3721-AC27-417A-970F-F21E998B9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853" y="1022685"/>
            <a:ext cx="6870031" cy="5101390"/>
          </a:xfrm>
        </p:spPr>
        <p:txBody>
          <a:bodyPr>
            <a:noAutofit/>
          </a:bodyPr>
          <a:lstStyle/>
          <a:p>
            <a:pPr marL="0" indent="0">
              <a:lnSpc>
                <a:spcPct val="90000"/>
              </a:lnSpc>
              <a:spcBef>
                <a:spcPts val="600"/>
              </a:spcBef>
              <a:buNone/>
            </a:pPr>
            <a:endParaRPr lang="en-US" sz="1600" b="1" i="1" dirty="0"/>
          </a:p>
          <a:p>
            <a:pPr marL="0" indent="0">
              <a:lnSpc>
                <a:spcPct val="90000"/>
              </a:lnSpc>
              <a:spcBef>
                <a:spcPts val="600"/>
              </a:spcBef>
              <a:buNone/>
            </a:pPr>
            <a:r>
              <a:rPr lang="en-US" sz="1600" b="1" i="1" dirty="0"/>
              <a:t>Data collection:</a:t>
            </a:r>
          </a:p>
          <a:p>
            <a:pPr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i="1" dirty="0"/>
              <a:t>CO2 Emissions Data: CSVs with US State and National Emissions Data (30yrs worth)</a:t>
            </a:r>
          </a:p>
          <a:p>
            <a:pPr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i="1" dirty="0"/>
              <a:t>EV Station Data: JSON file with Charge Station Locations across US States</a:t>
            </a:r>
          </a:p>
          <a:p>
            <a:pPr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i="1" dirty="0"/>
              <a:t>US Temperature Rise: Scraped Web Table with Temperature Change across US Regions</a:t>
            </a:r>
          </a:p>
          <a:p>
            <a:pPr>
              <a:lnSpc>
                <a:spcPct val="90000"/>
              </a:lnSpc>
              <a:spcBef>
                <a:spcPts val="600"/>
              </a:spcBef>
              <a:buFont typeface="+mj-lt"/>
              <a:buAutoNum type="arabicPeriod"/>
            </a:pPr>
            <a:endParaRPr lang="en-US" sz="1600" dirty="0"/>
          </a:p>
          <a:p>
            <a:pPr marL="0" indent="0">
              <a:lnSpc>
                <a:spcPct val="90000"/>
              </a:lnSpc>
              <a:spcBef>
                <a:spcPts val="600"/>
              </a:spcBef>
              <a:buNone/>
            </a:pPr>
            <a:r>
              <a:rPr lang="en-US" sz="1600" b="1" i="1" dirty="0"/>
              <a:t>Data Aggregation/Munging:</a:t>
            </a:r>
          </a:p>
          <a:p>
            <a:pPr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b="1" i="1" dirty="0"/>
              <a:t>Python/</a:t>
            </a:r>
            <a:r>
              <a:rPr lang="en-US" sz="1200" b="1" i="1" dirty="0" err="1"/>
              <a:t>Jupyter</a:t>
            </a:r>
            <a:r>
              <a:rPr lang="en-US" sz="1200" b="1" i="1" dirty="0"/>
              <a:t> Notebook: Clean up Emissions/Charge Station Table for Visualizations</a:t>
            </a:r>
          </a:p>
          <a:p>
            <a:pPr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b="1" i="1" dirty="0"/>
              <a:t>Leaflet/JavaScript: Interactive State/National Emissions Charts</a:t>
            </a:r>
          </a:p>
          <a:p>
            <a:pPr marL="0" indent="0">
              <a:lnSpc>
                <a:spcPct val="90000"/>
              </a:lnSpc>
              <a:spcBef>
                <a:spcPts val="600"/>
              </a:spcBef>
              <a:buNone/>
            </a:pPr>
            <a:endParaRPr lang="en-US" sz="1600" dirty="0"/>
          </a:p>
          <a:p>
            <a:pPr marL="0" indent="0">
              <a:lnSpc>
                <a:spcPct val="90000"/>
              </a:lnSpc>
              <a:spcBef>
                <a:spcPts val="600"/>
              </a:spcBef>
              <a:buNone/>
            </a:pPr>
            <a:r>
              <a:rPr lang="en-US" sz="1600" b="1" i="1" dirty="0"/>
              <a:t>Data Visualizations:</a:t>
            </a:r>
          </a:p>
          <a:p>
            <a:pPr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SQLite/Flask: Hold/Retrieve/Render Cleaned-up Data</a:t>
            </a:r>
          </a:p>
          <a:p>
            <a:pPr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dirty="0"/>
              <a:t>Website/Heroku: Deploy Visualizations</a:t>
            </a:r>
          </a:p>
        </p:txBody>
      </p:sp>
    </p:spTree>
    <p:extLst>
      <p:ext uri="{BB962C8B-B14F-4D97-AF65-F5344CB8AC3E}">
        <p14:creationId xmlns:p14="http://schemas.microsoft.com/office/powerpoint/2010/main" val="402767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CE5BC-D20B-4BE7-BB40-76090F035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926346"/>
          </a:xfrm>
        </p:spPr>
        <p:txBody>
          <a:bodyPr>
            <a:normAutofit fontScale="90000"/>
          </a:bodyPr>
          <a:lstStyle/>
          <a:p>
            <a:r>
              <a:rPr lang="en-US" dirty="0"/>
              <a:t>Electric Vehicle sales continue to grow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C50D08-4740-40B1-AEF0-DE2198E4A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A0F0-1D62-4FDB-A121-3187D2513FEB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3418A0-F650-48AA-B7CD-47C1308350A5}"/>
              </a:ext>
            </a:extLst>
          </p:cNvPr>
          <p:cNvSpPr/>
          <p:nvPr/>
        </p:nvSpPr>
        <p:spPr>
          <a:xfrm>
            <a:off x="628650" y="2021305"/>
            <a:ext cx="5816026" cy="2514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Placeholder – Chart of general emissions trends</a:t>
            </a:r>
          </a:p>
        </p:txBody>
      </p:sp>
    </p:spTree>
    <p:extLst>
      <p:ext uri="{BB962C8B-B14F-4D97-AF65-F5344CB8AC3E}">
        <p14:creationId xmlns:p14="http://schemas.microsoft.com/office/powerpoint/2010/main" val="2198780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CE5BC-D20B-4BE7-BB40-76090F035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926346"/>
          </a:xfrm>
        </p:spPr>
        <p:txBody>
          <a:bodyPr>
            <a:normAutofit fontScale="90000"/>
          </a:bodyPr>
          <a:lstStyle/>
          <a:p>
            <a:r>
              <a:rPr lang="en-US" dirty="0"/>
              <a:t>Electric Vehicle sales continue to grow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C50D08-4740-40B1-AEF0-DE2198E4A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A0F0-1D62-4FDB-A121-3187D2513FEB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3418A0-F650-48AA-B7CD-47C1308350A5}"/>
              </a:ext>
            </a:extLst>
          </p:cNvPr>
          <p:cNvSpPr/>
          <p:nvPr/>
        </p:nvSpPr>
        <p:spPr>
          <a:xfrm>
            <a:off x="628650" y="2021305"/>
            <a:ext cx="5816026" cy="2514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Placeholder - Map of EV charging stations overlay onto state emissions </a:t>
            </a:r>
          </a:p>
        </p:txBody>
      </p:sp>
    </p:spTree>
    <p:extLst>
      <p:ext uri="{BB962C8B-B14F-4D97-AF65-F5344CB8AC3E}">
        <p14:creationId xmlns:p14="http://schemas.microsoft.com/office/powerpoint/2010/main" val="3867771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CE5BC-D20B-4BE7-BB40-76090F035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926346"/>
          </a:xfrm>
        </p:spPr>
        <p:txBody>
          <a:bodyPr>
            <a:normAutofit fontScale="90000"/>
          </a:bodyPr>
          <a:lstStyle/>
          <a:p>
            <a:r>
              <a:rPr lang="en-US" dirty="0"/>
              <a:t>Electric Vehicle sales continue to grow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C50D08-4740-40B1-AEF0-DE2198E4A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A0F0-1D62-4FDB-A121-3187D2513FEB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3418A0-F650-48AA-B7CD-47C1308350A5}"/>
              </a:ext>
            </a:extLst>
          </p:cNvPr>
          <p:cNvSpPr/>
          <p:nvPr/>
        </p:nvSpPr>
        <p:spPr>
          <a:xfrm>
            <a:off x="628650" y="2021305"/>
            <a:ext cx="5816026" cy="25146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Placeholder – Sales of electric vehicles</a:t>
            </a:r>
          </a:p>
        </p:txBody>
      </p:sp>
    </p:spTree>
    <p:extLst>
      <p:ext uri="{BB962C8B-B14F-4D97-AF65-F5344CB8AC3E}">
        <p14:creationId xmlns:p14="http://schemas.microsoft.com/office/powerpoint/2010/main" val="30076020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CE5BC-D20B-4BE7-BB40-76090F035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3BE1B5-2466-421F-B4C6-22AABCEAD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5DA0F0-1D62-4FDB-A121-3187D2513FE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7047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</TotalTime>
  <Words>363</Words>
  <Application>Microsoft Office PowerPoint</Application>
  <PresentationFormat>On-screen Show (4:3)</PresentationFormat>
  <Paragraphs>49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Trebuchet MS</vt:lpstr>
      <vt:lpstr>Wingdings 3</vt:lpstr>
      <vt:lpstr>Facet</vt:lpstr>
      <vt:lpstr>UCB Data Analytics Bootcamp Spring 2020    The Rise of the  Electric Vehicle</vt:lpstr>
      <vt:lpstr>Agenda:   1. Project methodology  2. Data sources &amp; coding approach  3. Project findings and visualizations</vt:lpstr>
      <vt:lpstr>How US States Built Infrastructure to Enable EVs</vt:lpstr>
      <vt:lpstr>Data Life Cycle Review</vt:lpstr>
      <vt:lpstr>Electric Vehicle sales continue to grow</vt:lpstr>
      <vt:lpstr>Electric Vehicle sales continue to grow</vt:lpstr>
      <vt:lpstr>Electric Vehicle sales continue to grow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UCB Data Analytics Bootcamp Spring 2020    Clinical trials analysis</dc:title>
  <dc:creator>Garskovas, Raymond</dc:creator>
  <cp:lastModifiedBy>Varun Kaushik</cp:lastModifiedBy>
  <cp:revision>24</cp:revision>
  <dcterms:created xsi:type="dcterms:W3CDTF">2020-10-07T18:04:12Z</dcterms:created>
  <dcterms:modified xsi:type="dcterms:W3CDTF">2020-10-17T14:23:53Z</dcterms:modified>
</cp:coreProperties>
</file>